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91" r:id="rId3"/>
    <p:sldId id="268" r:id="rId4"/>
    <p:sldId id="280" r:id="rId5"/>
    <p:sldId id="270" r:id="rId6"/>
    <p:sldId id="271" r:id="rId7"/>
    <p:sldId id="272" r:id="rId8"/>
    <p:sldId id="273" r:id="rId9"/>
    <p:sldId id="274" r:id="rId10"/>
    <p:sldId id="275" r:id="rId11"/>
    <p:sldId id="276" r:id="rId12"/>
    <p:sldId id="277" r:id="rId13"/>
    <p:sldId id="292" r:id="rId14"/>
    <p:sldId id="302" r:id="rId15"/>
    <p:sldId id="30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86" d="100"/>
          <a:sy n="86" d="100"/>
        </p:scale>
        <p:origin x="2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11/11/2022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studies attempting to induce a change in binaural cues </a:t>
            </a:r>
          </a:p>
          <a:p>
            <a:r>
              <a:rPr lang="en-US" dirty="0" smtClean="0"/>
              <a:t>For example – Jeffress &amp; </a:t>
            </a:r>
            <a:r>
              <a:rPr lang="en-US" dirty="0" err="1" smtClean="0"/>
              <a:t>McFaddeen</a:t>
            </a:r>
            <a:r>
              <a:rPr lang="en-US" dirty="0" smtClean="0"/>
              <a:t> for example </a:t>
            </a:r>
          </a:p>
          <a:p>
            <a:r>
              <a:rPr lang="en-US" dirty="0" smtClean="0"/>
              <a:t>Didn’t find any reweighting effect </a:t>
            </a:r>
          </a:p>
          <a:p>
            <a:endParaRPr lang="en-US" dirty="0" smtClean="0"/>
          </a:p>
          <a:p>
            <a:r>
              <a:rPr lang="en-US" dirty="0" err="1" smtClean="0"/>
              <a:t>Kumpik</a:t>
            </a:r>
            <a:r>
              <a:rPr lang="en-US" dirty="0" smtClean="0"/>
              <a:t> et all did observe increase in ILD,</a:t>
            </a:r>
            <a:r>
              <a:rPr lang="en-US" baseline="0" dirty="0" smtClean="0"/>
              <a:t> in terms of randomized during training but they didn’t observe change in ITD. Also they find increase in ILD reweighting if none of the cue randomized. It’s hard to tell whether they the thing </a:t>
            </a:r>
            <a:endParaRPr lang="sk-SK" dirty="0"/>
          </a:p>
        </p:txBody>
      </p:sp>
      <p:sp>
        <p:nvSpPr>
          <p:cNvPr id="4" name="Slide Number Placeholder 3"/>
          <p:cNvSpPr>
            <a:spLocks noGrp="1"/>
          </p:cNvSpPr>
          <p:nvPr>
            <p:ph type="sldNum" sz="quarter" idx="10"/>
          </p:nvPr>
        </p:nvSpPr>
        <p:spPr/>
        <p:txBody>
          <a:bodyPr/>
          <a:lstStyle/>
          <a:p>
            <a:fld id="{21B2AA4F-B828-4D7C-AFD3-893933DAFCB4}" type="slidenum">
              <a:rPr lang="en-US" smtClean="0"/>
              <a:t>3</a:t>
            </a:fld>
            <a:endParaRPr lang="en-US"/>
          </a:p>
        </p:txBody>
      </p:sp>
    </p:spTree>
    <p:extLst>
      <p:ext uri="{BB962C8B-B14F-4D97-AF65-F5344CB8AC3E}">
        <p14:creationId xmlns:p14="http://schemas.microsoft.com/office/powerpoint/2010/main" val="2186090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Training group for ILD, ITD (to increase the ILD and ITD respectively)</a:t>
            </a:r>
          </a:p>
          <a:p>
            <a:r>
              <a:rPr lang="en-US" dirty="0" smtClean="0"/>
              <a:t>Auditory stimuli (Narrow band burst in mid-frequency</a:t>
            </a:r>
            <a:r>
              <a:rPr lang="en-US" baseline="0" dirty="0" smtClean="0"/>
              <a:t> region)</a:t>
            </a:r>
          </a:p>
          <a:p>
            <a:r>
              <a:rPr lang="en-US" baseline="0" dirty="0" smtClean="0"/>
              <a:t>To make sure none of the cues is weighted particularly strongly we, use independent combinations of ITDs and ILDs.</a:t>
            </a:r>
          </a:p>
          <a:p>
            <a:endParaRPr lang="en-US" baseline="0" dirty="0" smtClean="0"/>
          </a:p>
          <a:p>
            <a:r>
              <a:rPr lang="en-US" baseline="0" dirty="0" smtClean="0"/>
              <a:t>Two interval,  Alternate Force Choice </a:t>
            </a:r>
          </a:p>
          <a:p>
            <a:pPr marL="171450" indent="-171450">
              <a:buFontTx/>
              <a:buChar char="-"/>
            </a:pPr>
            <a:r>
              <a:rPr lang="en-US" baseline="0" dirty="0" smtClean="0"/>
              <a:t>To make sure all participant listen to same stimuli </a:t>
            </a:r>
          </a:p>
          <a:p>
            <a:pPr marL="171450" indent="-171450">
              <a:buFontTx/>
              <a:buChar char="-"/>
            </a:pPr>
            <a:r>
              <a:rPr lang="en-US" baseline="0" dirty="0" smtClean="0"/>
              <a:t>So that we could train the participant individual threshold of their performance </a:t>
            </a:r>
            <a:endParaRPr lang="sk-SK" dirty="0"/>
          </a:p>
        </p:txBody>
      </p:sp>
      <p:sp>
        <p:nvSpPr>
          <p:cNvPr id="4" name="Slide Number Placeholder 3"/>
          <p:cNvSpPr>
            <a:spLocks noGrp="1"/>
          </p:cNvSpPr>
          <p:nvPr>
            <p:ph type="sldNum" sz="quarter" idx="10"/>
          </p:nvPr>
        </p:nvSpPr>
        <p:spPr/>
        <p:txBody>
          <a:bodyPr/>
          <a:lstStyle/>
          <a:p>
            <a:fld id="{21B2AA4F-B828-4D7C-AFD3-893933DAFCB4}" type="slidenum">
              <a:rPr lang="en-US" smtClean="0"/>
              <a:t>5</a:t>
            </a:fld>
            <a:endParaRPr lang="en-US"/>
          </a:p>
        </p:txBody>
      </p:sp>
    </p:spTree>
    <p:extLst>
      <p:ext uri="{BB962C8B-B14F-4D97-AF65-F5344CB8AC3E}">
        <p14:creationId xmlns:p14="http://schemas.microsoft.com/office/powerpoint/2010/main" val="613003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fld id="{21B2AA4F-B828-4D7C-AFD3-893933DAFCB4}" type="slidenum">
              <a:rPr lang="en-US" smtClean="0"/>
              <a:t>6</a:t>
            </a:fld>
            <a:endParaRPr lang="en-US"/>
          </a:p>
        </p:txBody>
      </p:sp>
    </p:spTree>
    <p:extLst>
      <p:ext uri="{BB962C8B-B14F-4D97-AF65-F5344CB8AC3E}">
        <p14:creationId xmlns:p14="http://schemas.microsoft.com/office/powerpoint/2010/main" val="3414718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methods, we use 2 </a:t>
            </a:r>
            <a:r>
              <a:rPr lang="en-US" baseline="0" dirty="0" smtClean="0"/>
              <a:t> azimuth </a:t>
            </a:r>
            <a:r>
              <a:rPr lang="en-US" dirty="0" smtClean="0"/>
              <a:t>(ITD azimuth) corresponds to one azimuth and ILD azimuth corresponding to different azimuth. For participant it looks like the sound is</a:t>
            </a:r>
            <a:r>
              <a:rPr lang="en-US" baseline="0" dirty="0" smtClean="0"/>
              <a:t> coming in between these two, depending on the Binaural cue weight.</a:t>
            </a:r>
          </a:p>
          <a:p>
            <a:endParaRPr lang="en-US" baseline="0" dirty="0" smtClean="0"/>
          </a:p>
          <a:p>
            <a:r>
              <a:rPr lang="en-US" baseline="0" dirty="0" smtClean="0"/>
              <a:t>If I perceive ITD strongly than the sound to ITD azimuth and vice versa in case of ILD azimuth. We use various combinations of azimuth and cue disparity (which is distance between two)</a:t>
            </a:r>
          </a:p>
        </p:txBody>
      </p:sp>
      <p:sp>
        <p:nvSpPr>
          <p:cNvPr id="4" name="Slide Number Placeholder 3"/>
          <p:cNvSpPr>
            <a:spLocks noGrp="1"/>
          </p:cNvSpPr>
          <p:nvPr>
            <p:ph type="sldNum" sz="quarter" idx="10"/>
          </p:nvPr>
        </p:nvSpPr>
        <p:spPr/>
        <p:txBody>
          <a:bodyPr/>
          <a:lstStyle/>
          <a:p>
            <a:fld id="{21B2AA4F-B828-4D7C-AFD3-893933DAFCB4}" type="slidenum">
              <a:rPr lang="en-US" smtClean="0"/>
              <a:t>7</a:t>
            </a:fld>
            <a:endParaRPr lang="en-US"/>
          </a:p>
        </p:txBody>
      </p:sp>
    </p:spTree>
    <p:extLst>
      <p:ext uri="{BB962C8B-B14F-4D97-AF65-F5344CB8AC3E}">
        <p14:creationId xmlns:p14="http://schemas.microsoft.com/office/powerpoint/2010/main" val="3957912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2nd</a:t>
            </a:r>
            <a:r>
              <a:rPr lang="en-US" baseline="0" dirty="0" smtClean="0"/>
              <a:t> Stimulus we switch those, now they correspond to each other. The main idea here is if we switch the two azimuths, the cues are shifted in opposite directions with the same amount. If we weight equally then in the middle it doesn’t make any differences. The perception is more in that direction which is more strongly or dominated.</a:t>
            </a:r>
            <a:endParaRPr lang="sk-SK" dirty="0"/>
          </a:p>
        </p:txBody>
      </p:sp>
      <p:sp>
        <p:nvSpPr>
          <p:cNvPr id="4" name="Slide Number Placeholder 3"/>
          <p:cNvSpPr>
            <a:spLocks noGrp="1"/>
          </p:cNvSpPr>
          <p:nvPr>
            <p:ph type="sldNum" sz="quarter" idx="10"/>
          </p:nvPr>
        </p:nvSpPr>
        <p:spPr/>
        <p:txBody>
          <a:bodyPr/>
          <a:lstStyle/>
          <a:p>
            <a:fld id="{21B2AA4F-B828-4D7C-AFD3-893933DAFCB4}" type="slidenum">
              <a:rPr lang="en-US" smtClean="0"/>
              <a:t>8</a:t>
            </a:fld>
            <a:endParaRPr lang="en-US"/>
          </a:p>
        </p:txBody>
      </p:sp>
    </p:spTree>
    <p:extLst>
      <p:ext uri="{BB962C8B-B14F-4D97-AF65-F5344CB8AC3E}">
        <p14:creationId xmlns:p14="http://schemas.microsoft.com/office/powerpoint/2010/main" val="1105875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pre/post</a:t>
            </a:r>
            <a:r>
              <a:rPr lang="en-US" baseline="0" dirty="0" smtClean="0"/>
              <a:t> we present two stimulus consecutively then ask whether they perceive the sound in left of right direction and respond accordingly to arrow key </a:t>
            </a:r>
            <a:endParaRPr lang="sk-SK" dirty="0"/>
          </a:p>
        </p:txBody>
      </p:sp>
      <p:sp>
        <p:nvSpPr>
          <p:cNvPr id="4" name="Slide Number Placeholder 3"/>
          <p:cNvSpPr>
            <a:spLocks noGrp="1"/>
          </p:cNvSpPr>
          <p:nvPr>
            <p:ph type="sldNum" sz="quarter" idx="10"/>
          </p:nvPr>
        </p:nvSpPr>
        <p:spPr/>
        <p:txBody>
          <a:bodyPr/>
          <a:lstStyle/>
          <a:p>
            <a:fld id="{21B2AA4F-B828-4D7C-AFD3-893933DAFCB4}" type="slidenum">
              <a:rPr lang="en-US" smtClean="0"/>
              <a:t>9</a:t>
            </a:fld>
            <a:endParaRPr lang="en-US"/>
          </a:p>
        </p:txBody>
      </p:sp>
    </p:spTree>
    <p:extLst>
      <p:ext uri="{BB962C8B-B14F-4D97-AF65-F5344CB8AC3E}">
        <p14:creationId xmlns:p14="http://schemas.microsoft.com/office/powerpoint/2010/main" val="1407073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 slightly different method here, ILD and ITD</a:t>
            </a:r>
            <a:r>
              <a:rPr lang="en-US" baseline="0" dirty="0" smtClean="0"/>
              <a:t> corresponding to the same azimuth </a:t>
            </a:r>
            <a:endParaRPr lang="sk-SK" dirty="0"/>
          </a:p>
        </p:txBody>
      </p:sp>
      <p:sp>
        <p:nvSpPr>
          <p:cNvPr id="4" name="Slide Number Placeholder 3"/>
          <p:cNvSpPr>
            <a:spLocks noGrp="1"/>
          </p:cNvSpPr>
          <p:nvPr>
            <p:ph type="sldNum" sz="quarter" idx="10"/>
          </p:nvPr>
        </p:nvSpPr>
        <p:spPr/>
        <p:txBody>
          <a:bodyPr/>
          <a:lstStyle/>
          <a:p>
            <a:fld id="{21B2AA4F-B828-4D7C-AFD3-893933DAFCB4}" type="slidenum">
              <a:rPr lang="en-US" smtClean="0"/>
              <a:t>10</a:t>
            </a:fld>
            <a:endParaRPr lang="en-US"/>
          </a:p>
        </p:txBody>
      </p:sp>
    </p:spTree>
    <p:extLst>
      <p:ext uri="{BB962C8B-B14F-4D97-AF65-F5344CB8AC3E}">
        <p14:creationId xmlns:p14="http://schemas.microsoft.com/office/powerpoint/2010/main" val="2891892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a:t>
            </a:r>
            <a:r>
              <a:rPr lang="en-US" baseline="30000" dirty="0" smtClean="0"/>
              <a:t>nd</a:t>
            </a:r>
            <a:r>
              <a:rPr lang="en-US" dirty="0" smtClean="0"/>
              <a:t> stimulus,</a:t>
            </a:r>
            <a:r>
              <a:rPr lang="en-US" baseline="0" dirty="0" smtClean="0"/>
              <a:t> ILD shifted to right and ILD shifted to left. </a:t>
            </a:r>
            <a:endParaRPr lang="sk-SK" dirty="0"/>
          </a:p>
        </p:txBody>
      </p:sp>
      <p:sp>
        <p:nvSpPr>
          <p:cNvPr id="4" name="Slide Number Placeholder 3"/>
          <p:cNvSpPr>
            <a:spLocks noGrp="1"/>
          </p:cNvSpPr>
          <p:nvPr>
            <p:ph type="sldNum" sz="quarter" idx="10"/>
          </p:nvPr>
        </p:nvSpPr>
        <p:spPr/>
        <p:txBody>
          <a:bodyPr/>
          <a:lstStyle/>
          <a:p>
            <a:fld id="{21B2AA4F-B828-4D7C-AFD3-893933DAFCB4}" type="slidenum">
              <a:rPr lang="en-US" smtClean="0"/>
              <a:t>11</a:t>
            </a:fld>
            <a:endParaRPr lang="en-US"/>
          </a:p>
        </p:txBody>
      </p:sp>
    </p:spTree>
    <p:extLst>
      <p:ext uri="{BB962C8B-B14F-4D97-AF65-F5344CB8AC3E}">
        <p14:creationId xmlns:p14="http://schemas.microsoft.com/office/powerpoint/2010/main" val="212191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en-US" dirty="0" smtClean="0"/>
              <a:t>If participant didn’t</a:t>
            </a:r>
            <a:r>
              <a:rPr lang="en-US" baseline="0" dirty="0" smtClean="0"/>
              <a:t> follow the ILD/ITD cue depending on the experiment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1524000" y="1122363"/>
            <a:ext cx="9144000" cy="2387600"/>
          </a:xfrm>
        </p:spPr>
        <p:txBody>
          <a:bodyPr anchor="b"/>
          <a:lstStyle>
            <a:lvl1pPr algn="ctr">
              <a:defRPr sz="6000"/>
            </a:lvl1pPr>
          </a:lstStyle>
          <a:p>
            <a:r>
              <a:rPr lang="sk-SK"/>
              <a:t>Upravte štýly predlohy textu</a:t>
            </a:r>
            <a:endParaRPr lang="en-US"/>
          </a:p>
        </p:txBody>
      </p:sp>
      <p:sp>
        <p:nvSpPr>
          <p:cNvPr id="3" name="Podnadpis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Upravte štýl predlohy podnadpisov</a:t>
            </a:r>
            <a:endParaRPr lang="en-US"/>
          </a:p>
        </p:txBody>
      </p:sp>
      <p:sp>
        <p:nvSpPr>
          <p:cNvPr id="4" name="Zástupný symbol dátumu 3"/>
          <p:cNvSpPr>
            <a:spLocks noGrp="1"/>
          </p:cNvSpPr>
          <p:nvPr>
            <p:ph type="dt" sz="half" idx="10"/>
          </p:nvPr>
        </p:nvSpPr>
        <p:spPr/>
        <p:txBody>
          <a:bodyPr/>
          <a:lstStyle/>
          <a:p>
            <a:fld id="{AC549F98-A408-4FC0-B4EA-EEA606F99F39}" type="datetimeFigureOut">
              <a:rPr lang="en-US" smtClean="0"/>
              <a:t>11/11/2022</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007990DE-909B-47AA-9522-292956D5591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Upravte štýly predlohy textu</a:t>
            </a:r>
            <a:endParaRPr lang="en-US"/>
          </a:p>
        </p:txBody>
      </p:sp>
      <p:sp>
        <p:nvSpPr>
          <p:cNvPr id="3" name="Zástupný symbol zvislého textu 2"/>
          <p:cNvSpPr>
            <a:spLocks noGrp="1"/>
          </p:cNvSpPr>
          <p:nvPr>
            <p:ph type="body" orient="vert" idx="1" hasCustomPrompt="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dátumu 3"/>
          <p:cNvSpPr>
            <a:spLocks noGrp="1"/>
          </p:cNvSpPr>
          <p:nvPr>
            <p:ph type="dt" sz="half" idx="10"/>
          </p:nvPr>
        </p:nvSpPr>
        <p:spPr/>
        <p:txBody>
          <a:bodyPr/>
          <a:lstStyle/>
          <a:p>
            <a:fld id="{AC549F98-A408-4FC0-B4EA-EEA606F99F39}" type="datetimeFigureOut">
              <a:rPr lang="en-US" smtClean="0"/>
              <a:t>11/11/2022</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007990DE-909B-47AA-9522-292956D559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hasCustomPrompt="1"/>
          </p:nvPr>
        </p:nvSpPr>
        <p:spPr>
          <a:xfrm>
            <a:off x="8724900" y="365125"/>
            <a:ext cx="2628900" cy="5811838"/>
          </a:xfrm>
        </p:spPr>
        <p:txBody>
          <a:bodyPr vert="eaVert"/>
          <a:lstStyle/>
          <a:p>
            <a:r>
              <a:rPr lang="sk-SK"/>
              <a:t>Upravte štýly predlohy textu</a:t>
            </a:r>
            <a:endParaRPr lang="en-US"/>
          </a:p>
        </p:txBody>
      </p:sp>
      <p:sp>
        <p:nvSpPr>
          <p:cNvPr id="3" name="Zástupný symbol zvislého textu 2"/>
          <p:cNvSpPr>
            <a:spLocks noGrp="1"/>
          </p:cNvSpPr>
          <p:nvPr>
            <p:ph type="body" orient="vert" idx="1" hasCustomPrompt="1"/>
          </p:nvPr>
        </p:nvSpPr>
        <p:spPr>
          <a:xfrm>
            <a:off x="838200" y="365125"/>
            <a:ext cx="7734300" cy="5811838"/>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dátumu 3"/>
          <p:cNvSpPr>
            <a:spLocks noGrp="1"/>
          </p:cNvSpPr>
          <p:nvPr>
            <p:ph type="dt" sz="half" idx="10"/>
          </p:nvPr>
        </p:nvSpPr>
        <p:spPr/>
        <p:txBody>
          <a:bodyPr/>
          <a:lstStyle/>
          <a:p>
            <a:fld id="{AC549F98-A408-4FC0-B4EA-EEA606F99F39}" type="datetimeFigureOut">
              <a:rPr lang="en-US" smtClean="0"/>
              <a:t>11/11/2022</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007990DE-909B-47AA-9522-292956D559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Upravte štýly predlohy textu</a:t>
            </a:r>
            <a:endParaRPr lang="en-US"/>
          </a:p>
        </p:txBody>
      </p:sp>
      <p:sp>
        <p:nvSpPr>
          <p:cNvPr id="3" name="Zástupný symbol obsahu 2"/>
          <p:cNvSpPr>
            <a:spLocks noGrp="1"/>
          </p:cNvSpPr>
          <p:nvPr>
            <p:ph idx="1" hasCustomPrompt="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dátumu 3"/>
          <p:cNvSpPr>
            <a:spLocks noGrp="1"/>
          </p:cNvSpPr>
          <p:nvPr>
            <p:ph type="dt" sz="half" idx="10"/>
          </p:nvPr>
        </p:nvSpPr>
        <p:spPr/>
        <p:txBody>
          <a:bodyPr/>
          <a:lstStyle/>
          <a:p>
            <a:fld id="{AC549F98-A408-4FC0-B4EA-EEA606F99F39}" type="datetimeFigureOut">
              <a:rPr lang="en-US" smtClean="0"/>
              <a:t>11/11/2022</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007990DE-909B-47AA-9522-292956D559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831850" y="1709738"/>
            <a:ext cx="10515600" cy="2852737"/>
          </a:xfrm>
        </p:spPr>
        <p:txBody>
          <a:bodyPr anchor="b"/>
          <a:lstStyle>
            <a:lvl1pPr>
              <a:defRPr sz="6000"/>
            </a:lvl1pPr>
          </a:lstStyle>
          <a:p>
            <a:r>
              <a:rPr lang="sk-SK"/>
              <a:t>Upravte štýly predlohy textu</a:t>
            </a:r>
            <a:endParaRPr lang="en-US"/>
          </a:p>
        </p:txBody>
      </p:sp>
      <p:sp>
        <p:nvSpPr>
          <p:cNvPr id="3" name="Zástupný symbol text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Upravte štýl predlohy textu.</a:t>
            </a:r>
          </a:p>
        </p:txBody>
      </p:sp>
      <p:sp>
        <p:nvSpPr>
          <p:cNvPr id="4" name="Zástupný symbol dátumu 3"/>
          <p:cNvSpPr>
            <a:spLocks noGrp="1"/>
          </p:cNvSpPr>
          <p:nvPr>
            <p:ph type="dt" sz="half" idx="10"/>
          </p:nvPr>
        </p:nvSpPr>
        <p:spPr/>
        <p:txBody>
          <a:bodyPr/>
          <a:lstStyle/>
          <a:p>
            <a:fld id="{AC549F98-A408-4FC0-B4EA-EEA606F99F39}" type="datetimeFigureOut">
              <a:rPr lang="en-US" smtClean="0"/>
              <a:t>11/11/2022</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007990DE-909B-47AA-9522-292956D5591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Upravte štýly predlohy textu</a:t>
            </a:r>
            <a:endParaRPr lang="en-US"/>
          </a:p>
        </p:txBody>
      </p:sp>
      <p:sp>
        <p:nvSpPr>
          <p:cNvPr id="3" name="Zástupný symbol obsahu 2"/>
          <p:cNvSpPr>
            <a:spLocks noGrp="1"/>
          </p:cNvSpPr>
          <p:nvPr>
            <p:ph sz="half" idx="1" hasCustomPrompt="1"/>
          </p:nvPr>
        </p:nvSpPr>
        <p:spPr>
          <a:xfrm>
            <a:off x="838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obsahu 3"/>
          <p:cNvSpPr>
            <a:spLocks noGrp="1"/>
          </p:cNvSpPr>
          <p:nvPr>
            <p:ph sz="half" idx="2" hasCustomPrompt="1"/>
          </p:nvPr>
        </p:nvSpPr>
        <p:spPr>
          <a:xfrm>
            <a:off x="6172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5" name="Zástupný symbol dátumu 4"/>
          <p:cNvSpPr>
            <a:spLocks noGrp="1"/>
          </p:cNvSpPr>
          <p:nvPr>
            <p:ph type="dt" sz="half" idx="10"/>
          </p:nvPr>
        </p:nvSpPr>
        <p:spPr/>
        <p:txBody>
          <a:bodyPr/>
          <a:lstStyle/>
          <a:p>
            <a:fld id="{AC549F98-A408-4FC0-B4EA-EEA606F99F39}" type="datetimeFigureOut">
              <a:rPr lang="en-US" smtClean="0"/>
              <a:t>11/11/2022</a:t>
            </a:fld>
            <a:endParaRPr lang="en-US"/>
          </a:p>
        </p:txBody>
      </p:sp>
      <p:sp>
        <p:nvSpPr>
          <p:cNvPr id="6" name="Zástupný symbol päty 5"/>
          <p:cNvSpPr>
            <a:spLocks noGrp="1"/>
          </p:cNvSpPr>
          <p:nvPr>
            <p:ph type="ftr" sz="quarter" idx="11"/>
          </p:nvPr>
        </p:nvSpPr>
        <p:spPr/>
        <p:txBody>
          <a:bodyPr/>
          <a:lstStyle/>
          <a:p>
            <a:endParaRPr lang="en-US"/>
          </a:p>
        </p:txBody>
      </p:sp>
      <p:sp>
        <p:nvSpPr>
          <p:cNvPr id="7" name="Zástupný symbol čísla snímky 6"/>
          <p:cNvSpPr>
            <a:spLocks noGrp="1"/>
          </p:cNvSpPr>
          <p:nvPr>
            <p:ph type="sldNum" sz="quarter" idx="12"/>
          </p:nvPr>
        </p:nvSpPr>
        <p:spPr/>
        <p:txBody>
          <a:bodyPr/>
          <a:lstStyle/>
          <a:p>
            <a:fld id="{007990DE-909B-47AA-9522-292956D5591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839788" y="365125"/>
            <a:ext cx="10515600" cy="1325563"/>
          </a:xfrm>
        </p:spPr>
        <p:txBody>
          <a:bodyPr/>
          <a:lstStyle/>
          <a:p>
            <a:r>
              <a:rPr lang="sk-SK"/>
              <a:t>Upravte štýly predlohy textu</a:t>
            </a:r>
            <a:endParaRPr lang="en-US"/>
          </a:p>
        </p:txBody>
      </p:sp>
      <p:sp>
        <p:nvSpPr>
          <p:cNvPr id="3" name="Zástupný symbol text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Zástupný symbol obsahu 3"/>
          <p:cNvSpPr>
            <a:spLocks noGrp="1"/>
          </p:cNvSpPr>
          <p:nvPr>
            <p:ph sz="half" idx="2" hasCustomPrompt="1"/>
          </p:nvPr>
        </p:nvSpPr>
        <p:spPr>
          <a:xfrm>
            <a:off x="839788" y="2505075"/>
            <a:ext cx="5157787"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5" name="Zástupný symbol text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Zástupný symbol obsahu 5"/>
          <p:cNvSpPr>
            <a:spLocks noGrp="1"/>
          </p:cNvSpPr>
          <p:nvPr>
            <p:ph sz="quarter" idx="4" hasCustomPrompt="1"/>
          </p:nvPr>
        </p:nvSpPr>
        <p:spPr>
          <a:xfrm>
            <a:off x="6172200" y="2505075"/>
            <a:ext cx="5183188"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7" name="Zástupný symbol dátumu 6"/>
          <p:cNvSpPr>
            <a:spLocks noGrp="1"/>
          </p:cNvSpPr>
          <p:nvPr>
            <p:ph type="dt" sz="half" idx="10"/>
          </p:nvPr>
        </p:nvSpPr>
        <p:spPr/>
        <p:txBody>
          <a:bodyPr/>
          <a:lstStyle/>
          <a:p>
            <a:fld id="{AC549F98-A408-4FC0-B4EA-EEA606F99F39}" type="datetimeFigureOut">
              <a:rPr lang="en-US" smtClean="0"/>
              <a:t>11/11/2022</a:t>
            </a:fld>
            <a:endParaRPr lang="en-US"/>
          </a:p>
        </p:txBody>
      </p:sp>
      <p:sp>
        <p:nvSpPr>
          <p:cNvPr id="8" name="Zástupný symbol päty 7"/>
          <p:cNvSpPr>
            <a:spLocks noGrp="1"/>
          </p:cNvSpPr>
          <p:nvPr>
            <p:ph type="ftr" sz="quarter" idx="11"/>
          </p:nvPr>
        </p:nvSpPr>
        <p:spPr/>
        <p:txBody>
          <a:bodyPr/>
          <a:lstStyle/>
          <a:p>
            <a:endParaRPr lang="en-US"/>
          </a:p>
        </p:txBody>
      </p:sp>
      <p:sp>
        <p:nvSpPr>
          <p:cNvPr id="9" name="Zástupný symbol čísla snímky 8"/>
          <p:cNvSpPr>
            <a:spLocks noGrp="1"/>
          </p:cNvSpPr>
          <p:nvPr>
            <p:ph type="sldNum" sz="quarter" idx="12"/>
          </p:nvPr>
        </p:nvSpPr>
        <p:spPr/>
        <p:txBody>
          <a:bodyPr/>
          <a:lstStyle/>
          <a:p>
            <a:fld id="{007990DE-909B-47AA-9522-292956D5591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Upravte štýly predlohy textu</a:t>
            </a:r>
            <a:endParaRPr lang="en-US"/>
          </a:p>
        </p:txBody>
      </p:sp>
      <p:sp>
        <p:nvSpPr>
          <p:cNvPr id="3" name="Zástupný symbol dátumu 2"/>
          <p:cNvSpPr>
            <a:spLocks noGrp="1"/>
          </p:cNvSpPr>
          <p:nvPr>
            <p:ph type="dt" sz="half" idx="10"/>
          </p:nvPr>
        </p:nvSpPr>
        <p:spPr/>
        <p:txBody>
          <a:bodyPr/>
          <a:lstStyle/>
          <a:p>
            <a:fld id="{AC549F98-A408-4FC0-B4EA-EEA606F99F39}" type="datetimeFigureOut">
              <a:rPr lang="en-US" smtClean="0"/>
              <a:t>11/11/2022</a:t>
            </a:fld>
            <a:endParaRPr lang="en-US"/>
          </a:p>
        </p:txBody>
      </p:sp>
      <p:sp>
        <p:nvSpPr>
          <p:cNvPr id="4" name="Zástupný symbol päty 3"/>
          <p:cNvSpPr>
            <a:spLocks noGrp="1"/>
          </p:cNvSpPr>
          <p:nvPr>
            <p:ph type="ftr" sz="quarter" idx="11"/>
          </p:nvPr>
        </p:nvSpPr>
        <p:spPr/>
        <p:txBody>
          <a:bodyPr/>
          <a:lstStyle/>
          <a:p>
            <a:endParaRPr lang="en-US"/>
          </a:p>
        </p:txBody>
      </p:sp>
      <p:sp>
        <p:nvSpPr>
          <p:cNvPr id="5" name="Zástupný symbol čísla snímky 4"/>
          <p:cNvSpPr>
            <a:spLocks noGrp="1"/>
          </p:cNvSpPr>
          <p:nvPr>
            <p:ph type="sldNum" sz="quarter" idx="12"/>
          </p:nvPr>
        </p:nvSpPr>
        <p:spPr/>
        <p:txBody>
          <a:bodyPr/>
          <a:lstStyle/>
          <a:p>
            <a:fld id="{007990DE-909B-47AA-9522-292956D559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AC549F98-A408-4FC0-B4EA-EEA606F99F39}" type="datetimeFigureOut">
              <a:rPr lang="en-US" smtClean="0"/>
              <a:t>11/11/2022</a:t>
            </a:fld>
            <a:endParaRPr lang="en-US"/>
          </a:p>
        </p:txBody>
      </p:sp>
      <p:sp>
        <p:nvSpPr>
          <p:cNvPr id="3" name="Zástupný symbol päty 2"/>
          <p:cNvSpPr>
            <a:spLocks noGrp="1"/>
          </p:cNvSpPr>
          <p:nvPr>
            <p:ph type="ftr" sz="quarter" idx="11"/>
          </p:nvPr>
        </p:nvSpPr>
        <p:spPr/>
        <p:txBody>
          <a:bodyPr/>
          <a:lstStyle/>
          <a:p>
            <a:endParaRPr lang="en-US"/>
          </a:p>
        </p:txBody>
      </p:sp>
      <p:sp>
        <p:nvSpPr>
          <p:cNvPr id="4" name="Zástupný symbol čísla snímky 3"/>
          <p:cNvSpPr>
            <a:spLocks noGrp="1"/>
          </p:cNvSpPr>
          <p:nvPr>
            <p:ph type="sldNum" sz="quarter" idx="12"/>
          </p:nvPr>
        </p:nvSpPr>
        <p:spPr/>
        <p:txBody>
          <a:bodyPr/>
          <a:lstStyle/>
          <a:p>
            <a:fld id="{007990DE-909B-47AA-9522-292956D559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839788" y="457200"/>
            <a:ext cx="3932237" cy="1600200"/>
          </a:xfrm>
        </p:spPr>
        <p:txBody>
          <a:bodyPr anchor="b"/>
          <a:lstStyle>
            <a:lvl1pPr>
              <a:defRPr sz="3200"/>
            </a:lvl1pPr>
          </a:lstStyle>
          <a:p>
            <a:r>
              <a:rPr lang="sk-SK"/>
              <a:t>Upravte štýly predlohy textu</a:t>
            </a:r>
            <a:endParaRPr lang="en-US"/>
          </a:p>
        </p:txBody>
      </p:sp>
      <p:sp>
        <p:nvSpPr>
          <p:cNvPr id="3" name="Zástupný symbol obsah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tex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fld id="{AC549F98-A408-4FC0-B4EA-EEA606F99F39}" type="datetimeFigureOut">
              <a:rPr lang="en-US" smtClean="0"/>
              <a:t>11/11/2022</a:t>
            </a:fld>
            <a:endParaRPr lang="en-US"/>
          </a:p>
        </p:txBody>
      </p:sp>
      <p:sp>
        <p:nvSpPr>
          <p:cNvPr id="6" name="Zástupný symbol päty 5"/>
          <p:cNvSpPr>
            <a:spLocks noGrp="1"/>
          </p:cNvSpPr>
          <p:nvPr>
            <p:ph type="ftr" sz="quarter" idx="11"/>
          </p:nvPr>
        </p:nvSpPr>
        <p:spPr/>
        <p:txBody>
          <a:bodyPr/>
          <a:lstStyle/>
          <a:p>
            <a:endParaRPr lang="en-US"/>
          </a:p>
        </p:txBody>
      </p:sp>
      <p:sp>
        <p:nvSpPr>
          <p:cNvPr id="7" name="Zástupný symbol čísla snímky 6"/>
          <p:cNvSpPr>
            <a:spLocks noGrp="1"/>
          </p:cNvSpPr>
          <p:nvPr>
            <p:ph type="sldNum" sz="quarter" idx="12"/>
          </p:nvPr>
        </p:nvSpPr>
        <p:spPr/>
        <p:txBody>
          <a:bodyPr/>
          <a:lstStyle/>
          <a:p>
            <a:fld id="{007990DE-909B-47AA-9522-292956D5591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839788" y="457200"/>
            <a:ext cx="3932237" cy="1600200"/>
          </a:xfrm>
        </p:spPr>
        <p:txBody>
          <a:bodyPr anchor="b"/>
          <a:lstStyle>
            <a:lvl1pPr>
              <a:defRPr sz="3200"/>
            </a:lvl1pPr>
          </a:lstStyle>
          <a:p>
            <a:r>
              <a:rPr lang="sk-SK"/>
              <a:t>Upravte štýly predlohy textu</a:t>
            </a:r>
            <a:endParaRPr lang="en-US"/>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tex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fld id="{AC549F98-A408-4FC0-B4EA-EEA606F99F39}" type="datetimeFigureOut">
              <a:rPr lang="en-US" smtClean="0"/>
              <a:t>11/11/2022</a:t>
            </a:fld>
            <a:endParaRPr lang="en-US"/>
          </a:p>
        </p:txBody>
      </p:sp>
      <p:sp>
        <p:nvSpPr>
          <p:cNvPr id="6" name="Zástupný symbol päty 5"/>
          <p:cNvSpPr>
            <a:spLocks noGrp="1"/>
          </p:cNvSpPr>
          <p:nvPr>
            <p:ph type="ftr" sz="quarter" idx="11"/>
          </p:nvPr>
        </p:nvSpPr>
        <p:spPr/>
        <p:txBody>
          <a:bodyPr/>
          <a:lstStyle/>
          <a:p>
            <a:endParaRPr lang="en-US"/>
          </a:p>
        </p:txBody>
      </p:sp>
      <p:sp>
        <p:nvSpPr>
          <p:cNvPr id="7" name="Zástupný symbol čísla snímky 6"/>
          <p:cNvSpPr>
            <a:spLocks noGrp="1"/>
          </p:cNvSpPr>
          <p:nvPr>
            <p:ph type="sldNum" sz="quarter" idx="12"/>
          </p:nvPr>
        </p:nvSpPr>
        <p:spPr/>
        <p:txBody>
          <a:bodyPr/>
          <a:lstStyle/>
          <a:p>
            <a:fld id="{007990DE-909B-47AA-9522-292956D5591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endParaRPr lang="en-US"/>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49F98-A408-4FC0-B4EA-EEA606F99F39}" type="datetimeFigureOut">
              <a:rPr lang="en-US" smtClean="0"/>
              <a:t>11/11/2022</a:t>
            </a:fld>
            <a:endParaRPr lang="en-US"/>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990DE-909B-47AA-9522-292956D5591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73785" y="744855"/>
            <a:ext cx="9851390" cy="3686175"/>
          </a:xfrm>
        </p:spPr>
        <p:txBody>
          <a:bodyPr>
            <a:normAutofit/>
          </a:bodyPr>
          <a:lstStyle/>
          <a:p>
            <a:r>
              <a:rPr lang="en-US" sz="4400" dirty="0"/>
              <a:t>Discrimination Training and Reweighting of </a:t>
            </a:r>
            <a:r>
              <a:rPr lang="en-US" sz="4400" dirty="0" err="1"/>
              <a:t>Interaural</a:t>
            </a:r>
            <a:r>
              <a:rPr lang="en-US" sz="4400" dirty="0"/>
              <a:t> Level vs. Time Difference Cues</a:t>
            </a:r>
            <a:r>
              <a:rPr lang="en-US" sz="4400" dirty="0" smtClean="0"/>
              <a:t/>
            </a:r>
            <a:br>
              <a:rPr lang="en-US" sz="4400" dirty="0" smtClean="0"/>
            </a:br>
            <a:r>
              <a:rPr lang="en-US" sz="4400" dirty="0"/>
              <a:t/>
            </a:r>
            <a:br>
              <a:rPr lang="en-US" sz="4400" dirty="0"/>
            </a:br>
            <a:r>
              <a:rPr lang="en-US" sz="2800" dirty="0" smtClean="0"/>
              <a:t> </a:t>
            </a:r>
            <a:endParaRPr lang="en-US" sz="2800" dirty="0"/>
          </a:p>
        </p:txBody>
      </p:sp>
      <p:pic>
        <p:nvPicPr>
          <p:cNvPr id="5" name="Obrázo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635" y="5617845"/>
            <a:ext cx="1142365" cy="1142365"/>
          </a:xfrm>
          <a:prstGeom prst="rect">
            <a:avLst/>
          </a:prstGeom>
        </p:spPr>
      </p:pic>
      <p:pic>
        <p:nvPicPr>
          <p:cNvPr id="6" name="Obrázo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8970" y="5611495"/>
            <a:ext cx="1217930" cy="1155700"/>
          </a:xfrm>
          <a:prstGeom prst="rect">
            <a:avLst/>
          </a:prstGeom>
        </p:spPr>
      </p:pic>
      <p:sp>
        <p:nvSpPr>
          <p:cNvPr id="7" name="BlokTextu 6"/>
          <p:cNvSpPr txBox="1"/>
          <p:nvPr/>
        </p:nvSpPr>
        <p:spPr>
          <a:xfrm>
            <a:off x="537167" y="3723144"/>
            <a:ext cx="10388008" cy="1015663"/>
          </a:xfrm>
          <a:prstGeom prst="rect">
            <a:avLst/>
          </a:prstGeom>
          <a:noFill/>
        </p:spPr>
        <p:txBody>
          <a:bodyPr wrap="square" rtlCol="0">
            <a:spAutoFit/>
          </a:bodyPr>
          <a:lstStyle/>
          <a:p>
            <a:pPr algn="ctr"/>
            <a:r>
              <a:rPr lang="sk-SK" sz="2000" dirty="0"/>
              <a:t>Udbhav </a:t>
            </a:r>
            <a:r>
              <a:rPr lang="sk-SK" sz="2000" dirty="0" smtClean="0"/>
              <a:t>Singhal</a:t>
            </a:r>
            <a:r>
              <a:rPr lang="sk-SK" sz="1100" dirty="0" smtClean="0"/>
              <a:t>1</a:t>
            </a:r>
            <a:r>
              <a:rPr lang="sk-SK" sz="2000" dirty="0" smtClean="0"/>
              <a:t> </a:t>
            </a:r>
            <a:r>
              <a:rPr lang="sk-SK" sz="2000" dirty="0"/>
              <a:t>, Maike Klingel </a:t>
            </a:r>
            <a:r>
              <a:rPr lang="sk-SK" sz="1100" dirty="0"/>
              <a:t>1,2</a:t>
            </a:r>
            <a:r>
              <a:rPr lang="sk-SK" sz="2000" dirty="0"/>
              <a:t> , Norbert </a:t>
            </a:r>
            <a:r>
              <a:rPr lang="sk-SK" sz="2000" dirty="0" smtClean="0"/>
              <a:t>Kopčo</a:t>
            </a:r>
            <a:r>
              <a:rPr lang="en-US" sz="1100" dirty="0" smtClean="0"/>
              <a:t>1</a:t>
            </a:r>
          </a:p>
          <a:p>
            <a:pPr algn="ctr"/>
            <a:r>
              <a:rPr lang="sk-SK" sz="1200" dirty="0" smtClean="0"/>
              <a:t>1</a:t>
            </a:r>
            <a:r>
              <a:rPr lang="sk-SK" sz="2000" dirty="0" smtClean="0"/>
              <a:t> </a:t>
            </a:r>
            <a:r>
              <a:rPr lang="sk-SK" sz="2000" dirty="0"/>
              <a:t>Institute of Computer Science, P. J. Šafárik University , </a:t>
            </a:r>
            <a:r>
              <a:rPr lang="sk-SK" sz="1200" dirty="0"/>
              <a:t>2</a:t>
            </a:r>
            <a:r>
              <a:rPr lang="sk-SK" sz="2000" dirty="0"/>
              <a:t> University of Vienna</a:t>
            </a:r>
            <a:r>
              <a:rPr lang="en-US" sz="2000" dirty="0" smtClean="0">
                <a:sym typeface="+mn-ea"/>
              </a:rPr>
              <a:t> </a:t>
            </a:r>
            <a:endParaRPr lang="en-US" sz="2000" dirty="0" smtClean="0"/>
          </a:p>
          <a:p>
            <a:pPr algn="ctr"/>
            <a:endParaRPr lang="en-US" altLang="en-CA" sz="2000" dirty="0"/>
          </a:p>
        </p:txBody>
      </p:sp>
      <p:pic>
        <p:nvPicPr>
          <p:cNvPr id="8" name="Obrázok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01890" y="5859780"/>
            <a:ext cx="1776730" cy="770255"/>
          </a:xfrm>
          <a:prstGeom prst="rect">
            <a:avLst/>
          </a:prstGeom>
        </p:spPr>
      </p:pic>
      <p:sp>
        <p:nvSpPr>
          <p:cNvPr id="4" name="Text Box 3"/>
          <p:cNvSpPr txBox="1"/>
          <p:nvPr/>
        </p:nvSpPr>
        <p:spPr>
          <a:xfrm>
            <a:off x="111760" y="6306820"/>
            <a:ext cx="7050405" cy="460375"/>
          </a:xfrm>
          <a:prstGeom prst="rect">
            <a:avLst/>
          </a:prstGeom>
          <a:noFill/>
        </p:spPr>
        <p:txBody>
          <a:bodyPr wrap="square" rtlCol="0">
            <a:spAutoFit/>
          </a:bodyPr>
          <a:lstStyle/>
          <a:p>
            <a:r>
              <a:rPr lang="en-US" sz="1200"/>
              <a:t>This project is a continuation of the work supported by WTZ grant ASH (Adaptability in Spatial Hearing),    #MULT 07/2020, APVV DS-FR-19-0025 and VEGA 1/0350/22, 2022-24.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t>Methods - Training</a:t>
            </a:r>
            <a:endParaRPr lang="en-CA" dirty="0"/>
          </a:p>
        </p:txBody>
      </p:sp>
      <p:sp>
        <p:nvSpPr>
          <p:cNvPr id="3" name="Zástupný objekt pre obsah 2"/>
          <p:cNvSpPr>
            <a:spLocks noGrp="1"/>
          </p:cNvSpPr>
          <p:nvPr>
            <p:ph idx="1"/>
          </p:nvPr>
        </p:nvSpPr>
        <p:spPr/>
        <p:txBody>
          <a:bodyPr/>
          <a:lstStyle/>
          <a:p>
            <a:pPr marL="0" indent="0">
              <a:buNone/>
            </a:pPr>
            <a:r>
              <a:rPr lang="en-US" dirty="0" smtClean="0"/>
              <a:t>1</a:t>
            </a:r>
            <a:r>
              <a:rPr lang="en-US" baseline="30000" dirty="0" smtClean="0"/>
              <a:t>st</a:t>
            </a:r>
            <a:r>
              <a:rPr lang="en-US" dirty="0" smtClean="0"/>
              <a:t> stimulus</a:t>
            </a:r>
            <a:endParaRPr lang="en-CA" dirty="0"/>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4857" y="2050538"/>
            <a:ext cx="6302286" cy="366553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Methods - Training</a:t>
            </a:r>
            <a:endParaRPr lang="en-CA" dirty="0"/>
          </a:p>
        </p:txBody>
      </p:sp>
      <p:sp>
        <p:nvSpPr>
          <p:cNvPr id="3" name="Zástupný objekt pre obsah 2"/>
          <p:cNvSpPr>
            <a:spLocks noGrp="1"/>
          </p:cNvSpPr>
          <p:nvPr>
            <p:ph idx="1"/>
          </p:nvPr>
        </p:nvSpPr>
        <p:spPr/>
        <p:txBody>
          <a:bodyPr/>
          <a:lstStyle/>
          <a:p>
            <a:pPr marL="0" indent="0">
              <a:buNone/>
            </a:pPr>
            <a:r>
              <a:rPr lang="en-US" dirty="0" smtClean="0"/>
              <a:t>2</a:t>
            </a:r>
            <a:r>
              <a:rPr lang="en-US" baseline="30000" dirty="0" smtClean="0"/>
              <a:t>nd</a:t>
            </a:r>
            <a:r>
              <a:rPr lang="en-US" dirty="0" smtClean="0"/>
              <a:t> stimulus</a:t>
            </a:r>
            <a:endParaRPr lang="en-CA" dirty="0"/>
          </a:p>
        </p:txBody>
      </p:sp>
      <p:pic>
        <p:nvPicPr>
          <p:cNvPr id="5" name="Obrázo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2892" y="2244732"/>
            <a:ext cx="6866215" cy="351312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20650"/>
            <a:ext cx="10515600" cy="1325563"/>
          </a:xfrm>
        </p:spPr>
        <p:txBody>
          <a:bodyPr/>
          <a:lstStyle/>
          <a:p>
            <a:pPr algn="ctr"/>
            <a:r>
              <a:rPr lang="en-US" dirty="0" smtClean="0"/>
              <a:t>Task - Training</a:t>
            </a:r>
            <a:endParaRPr lang="en-CA" dirty="0"/>
          </a:p>
        </p:txBody>
      </p:sp>
      <p:pic>
        <p:nvPicPr>
          <p:cNvPr id="4" name="Zástupný objekt pre obsah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75690" y="1173480"/>
            <a:ext cx="9718675" cy="4510405"/>
          </a:xfrm>
        </p:spPr>
      </p:pic>
      <p:sp>
        <p:nvSpPr>
          <p:cNvPr id="3" name="Text Box 2"/>
          <p:cNvSpPr txBox="1"/>
          <p:nvPr/>
        </p:nvSpPr>
        <p:spPr>
          <a:xfrm>
            <a:off x="213360" y="5704205"/>
            <a:ext cx="11765280" cy="1168400"/>
          </a:xfrm>
          <a:prstGeom prst="rect">
            <a:avLst/>
          </a:prstGeom>
          <a:noFill/>
        </p:spPr>
        <p:txBody>
          <a:bodyPr wrap="square" rtlCol="0">
            <a:spAutoFit/>
          </a:bodyPr>
          <a:lstStyle/>
          <a:p>
            <a:r>
              <a:rPr lang="en-US" sz="1400"/>
              <a:t>Figure: Experimental procedure. During the assessment, only the first screen was shown and no feedback was given. During pre-training and training, feedback was given after each response and if response was “in-correct” the stimulus pair was repated with the “correct” response shown on screen (green), the subject has to respond correctly.*</a:t>
            </a:r>
          </a:p>
          <a:p>
            <a:endParaRPr lang="en-US" sz="1400"/>
          </a:p>
          <a:p>
            <a:r>
              <a:rPr lang="en-US" sz="1400"/>
              <a:t>*https://pcl.upjs.sk/wp-content/uploads/2020/03/FAMaike000108.pdf</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160" y="71120"/>
            <a:ext cx="10515600" cy="1325563"/>
          </a:xfrm>
        </p:spPr>
        <p:txBody>
          <a:bodyPr/>
          <a:lstStyle/>
          <a:p>
            <a:pPr algn="ctr"/>
            <a:r>
              <a:rPr lang="en-US">
                <a:sym typeface="+mn-ea"/>
              </a:rPr>
              <a:t>Results</a:t>
            </a:r>
            <a:endParaRPr lang="en-US"/>
          </a:p>
        </p:txBody>
      </p:sp>
      <p:sp>
        <p:nvSpPr>
          <p:cNvPr id="3" name="Text Box 2"/>
          <p:cNvSpPr txBox="1"/>
          <p:nvPr/>
        </p:nvSpPr>
        <p:spPr>
          <a:xfrm>
            <a:off x="187960" y="6170295"/>
            <a:ext cx="11675110" cy="521970"/>
          </a:xfrm>
          <a:prstGeom prst="rect">
            <a:avLst/>
          </a:prstGeom>
          <a:noFill/>
        </p:spPr>
        <p:txBody>
          <a:bodyPr wrap="square" rtlCol="0">
            <a:spAutoFit/>
          </a:bodyPr>
          <a:lstStyle/>
          <a:p>
            <a:pPr algn="ctr"/>
            <a:r>
              <a:rPr lang="en-US" sz="1400">
                <a:sym typeface="+mn-ea"/>
              </a:rPr>
              <a:t>Figure: Ratio of trails in which responses followed the azimuth as a fuction of the mean of az1 and az2 plotted separately for different az1-az2 cue disparities. The error bars shows the standard of the mean.</a:t>
            </a:r>
            <a:endParaRPr lang="en-US" sz="1400"/>
          </a:p>
        </p:txBody>
      </p:sp>
      <p:pic>
        <p:nvPicPr>
          <p:cNvPr id="4" name="Content Placeholder 3"/>
          <p:cNvPicPr>
            <a:picLocks noGrp="1" noChangeAspect="1"/>
          </p:cNvPicPr>
          <p:nvPr>
            <p:ph sz="half" idx="1"/>
          </p:nvPr>
        </p:nvPicPr>
        <p:blipFill>
          <a:blip r:embed="rId2"/>
          <a:srcRect l="-1127" t="48793"/>
          <a:stretch>
            <a:fillRect/>
          </a:stretch>
        </p:blipFill>
        <p:spPr>
          <a:xfrm>
            <a:off x="2346960" y="4029075"/>
            <a:ext cx="7357110" cy="1946910"/>
          </a:xfrm>
          <a:prstGeom prst="rect">
            <a:avLst/>
          </a:prstGeom>
        </p:spPr>
      </p:pic>
      <p:pic>
        <p:nvPicPr>
          <p:cNvPr id="11" name="Picture 1"/>
          <p:cNvPicPr>
            <a:picLocks noGrp="1" noChangeAspect="1"/>
          </p:cNvPicPr>
          <p:nvPr>
            <p:ph sz="half" idx="2"/>
          </p:nvPr>
        </p:nvPicPr>
        <p:blipFill>
          <a:blip r:embed="rId3"/>
          <a:stretch>
            <a:fillRect/>
          </a:stretch>
        </p:blipFill>
        <p:spPr>
          <a:xfrm>
            <a:off x="2461260" y="800735"/>
            <a:ext cx="7128510" cy="347535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Results</a:t>
            </a:r>
          </a:p>
        </p:txBody>
      </p:sp>
      <p:sp>
        <p:nvSpPr>
          <p:cNvPr id="3" name="Content Placeholder 2"/>
          <p:cNvSpPr>
            <a:spLocks noGrp="1"/>
          </p:cNvSpPr>
          <p:nvPr>
            <p:ph idx="1"/>
          </p:nvPr>
        </p:nvSpPr>
        <p:spPr>
          <a:xfrm>
            <a:off x="838200" y="1409700"/>
            <a:ext cx="10515600" cy="2718435"/>
          </a:xfrm>
        </p:spPr>
        <p:txBody>
          <a:bodyPr>
            <a:normAutofit fontScale="90000" lnSpcReduction="10000"/>
          </a:bodyPr>
          <a:lstStyle/>
          <a:p>
            <a:pPr algn="just"/>
            <a:r>
              <a:rPr lang="en-US" dirty="0"/>
              <a:t>Responses followed the ILD azimuth significantly more often in the posttest than in the pretest for the ILD training group.</a:t>
            </a:r>
          </a:p>
          <a:p>
            <a:pPr algn="just"/>
            <a:r>
              <a:rPr lang="en-US" dirty="0"/>
              <a:t>The effect of training was much weaker and not significant in the ITD training group, and no effect was observed in the control group.</a:t>
            </a:r>
          </a:p>
          <a:p>
            <a:pPr algn="just"/>
            <a:r>
              <a:rPr lang="en-US" dirty="0"/>
              <a:t> The relative weight varied with target location and spatial disparity, the increased ILD weight in the ILD group was independent of these spatial factors.</a:t>
            </a:r>
          </a:p>
          <a:p>
            <a:pPr algn="just"/>
            <a:endParaRPr lang="en-US" dirty="0"/>
          </a:p>
          <a:p>
            <a:pPr marL="0" indent="0" algn="just">
              <a:buNone/>
            </a:pPr>
            <a:endParaRPr lang="en-US" dirty="0"/>
          </a:p>
        </p:txBody>
      </p:sp>
      <p:sp>
        <p:nvSpPr>
          <p:cNvPr id="4" name="Text Box 3"/>
          <p:cNvSpPr txBox="1"/>
          <p:nvPr/>
        </p:nvSpPr>
        <p:spPr>
          <a:xfrm>
            <a:off x="838200" y="4027480"/>
            <a:ext cx="10305415" cy="583565"/>
          </a:xfrm>
          <a:prstGeom prst="rect">
            <a:avLst/>
          </a:prstGeom>
          <a:noFill/>
        </p:spPr>
        <p:txBody>
          <a:bodyPr wrap="square" rtlCol="0">
            <a:spAutoFit/>
          </a:bodyPr>
          <a:lstStyle/>
          <a:p>
            <a:r>
              <a:rPr lang="en-US" sz="3200" dirty="0">
                <a:latin typeface="Calibri Light (Headings)" charset="0"/>
                <a:cs typeface="Calibri Light (Headings)" charset="0"/>
              </a:rPr>
              <a:t>Conclusion</a:t>
            </a:r>
          </a:p>
        </p:txBody>
      </p:sp>
      <p:sp>
        <p:nvSpPr>
          <p:cNvPr id="5" name="Text Box 4"/>
          <p:cNvSpPr txBox="1"/>
          <p:nvPr/>
        </p:nvSpPr>
        <p:spPr>
          <a:xfrm>
            <a:off x="838200" y="4777105"/>
            <a:ext cx="10274935" cy="1245235"/>
          </a:xfrm>
          <a:prstGeom prst="rect">
            <a:avLst/>
          </a:prstGeom>
          <a:noFill/>
        </p:spPr>
        <p:txBody>
          <a:bodyPr wrap="square" rtlCol="0">
            <a:spAutoFit/>
          </a:bodyPr>
          <a:lstStyle/>
          <a:p>
            <a:pPr marL="285750" indent="-285750" algn="just">
              <a:buFont typeface="Arial" panose="020B0604020202020204" pitchFamily="34" charset="0"/>
              <a:buChar char="•"/>
            </a:pPr>
            <a:r>
              <a:rPr lang="en-US" sz="2500" dirty="0"/>
              <a:t>The reason for this asymmetry </a:t>
            </a:r>
            <a:r>
              <a:rPr lang="en-US" sz="2500" dirty="0" smtClean="0"/>
              <a:t>could be </a:t>
            </a:r>
            <a:r>
              <a:rPr lang="en-US" sz="2500" dirty="0"/>
              <a:t>that the study was performed in virtual anechoic environment in which the ITD weight is already maximized as the ITDs are not distorted by reverberation in this environment.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sz="8000">
              <a:ln/>
              <a:solidFill>
                <a:schemeClr val="accent1"/>
              </a:solidFill>
              <a:effectLst>
                <a:outerShdw blurRad="38100" dist="25400" dir="5400000" algn="ctr" rotWithShape="0">
                  <a:srgbClr val="6E747A">
                    <a:alpha val="43000"/>
                  </a:srgbClr>
                </a:outerShdw>
              </a:effectLst>
            </a:endParaRPr>
          </a:p>
          <a:p>
            <a:pPr marL="0" indent="0" algn="ctr">
              <a:buNone/>
            </a:pPr>
            <a:r>
              <a:rPr lang="en-US" sz="8000">
                <a:ln/>
                <a:solidFill>
                  <a:schemeClr val="accent1"/>
                </a:solidFill>
                <a:effectLst>
                  <a:outerShdw blurRad="38100" dist="25400" dir="5400000" algn="ctr" rotWithShape="0">
                    <a:srgbClr val="6E747A">
                      <a:alpha val="43000"/>
                    </a:srgbClr>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Background </a:t>
            </a:r>
          </a:p>
        </p:txBody>
      </p:sp>
      <p:sp>
        <p:nvSpPr>
          <p:cNvPr id="3" name="Content Placeholder 2"/>
          <p:cNvSpPr>
            <a:spLocks noGrp="1"/>
          </p:cNvSpPr>
          <p:nvPr>
            <p:ph idx="1"/>
          </p:nvPr>
        </p:nvSpPr>
        <p:spPr/>
        <p:txBody>
          <a:bodyPr/>
          <a:lstStyle/>
          <a:p>
            <a:r>
              <a:rPr lang="en-US"/>
              <a:t>Normal-hearing (NH) listerners rely on two bineaural cues for sound locatization in horizontal plane:</a:t>
            </a:r>
          </a:p>
          <a:p>
            <a:pPr marL="0" indent="0">
              <a:buNone/>
            </a:pPr>
            <a:endParaRPr lang="en-US"/>
          </a:p>
          <a:p>
            <a:pPr marL="0" indent="0" algn="just">
              <a:buNone/>
            </a:pPr>
            <a:r>
              <a:rPr lang="en-US"/>
              <a:t>            - Interaural Time diference (ITD) </a:t>
            </a:r>
            <a:r>
              <a:rPr lang="en-US" sz="2000"/>
              <a:t>results from difference in the travel time from a sound source to the ears to and farther from the source. They are dominant at low frequency (upto 1.5 kHz). </a:t>
            </a:r>
            <a:endParaRPr lang="en-US"/>
          </a:p>
          <a:p>
            <a:pPr marL="0" indent="0" algn="just">
              <a:buNone/>
            </a:pPr>
            <a:r>
              <a:rPr lang="en-US"/>
              <a:t>            - Interaural Level Difference (ILD) </a:t>
            </a:r>
            <a:r>
              <a:rPr lang="en-US" sz="2000"/>
              <a:t>where the sound is coming from the right side of your body is more intense at your right ear then at your left ear. They are dominant for higher frequency. </a:t>
            </a:r>
            <a:r>
              <a:rPr lang="en-US"/>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73395"/>
            <a:ext cx="10515600" cy="1325563"/>
          </a:xfrm>
        </p:spPr>
        <p:txBody>
          <a:bodyPr/>
          <a:lstStyle/>
          <a:p>
            <a:pPr algn="ctr"/>
            <a:r>
              <a:rPr lang="en-US" altLang="en-CA" dirty="0"/>
              <a:t>Backgraound </a:t>
            </a:r>
          </a:p>
        </p:txBody>
      </p:sp>
      <p:sp>
        <p:nvSpPr>
          <p:cNvPr id="3" name="Zástupný objekt pre obsah 2"/>
          <p:cNvSpPr>
            <a:spLocks noGrp="1"/>
          </p:cNvSpPr>
          <p:nvPr>
            <p:ph idx="1"/>
          </p:nvPr>
        </p:nvSpPr>
        <p:spPr/>
        <p:txBody>
          <a:bodyPr>
            <a:normAutofit fontScale="90000" lnSpcReduction="10000"/>
          </a:bodyPr>
          <a:lstStyle/>
          <a:p>
            <a:r>
              <a:rPr lang="en-US" altLang="en-CA" dirty="0"/>
              <a:t>NH listeners weight binaural localizatio cues based on the sound’s frequency </a:t>
            </a:r>
            <a:r>
              <a:rPr lang="en-US" altLang="en-CA" sz="1600" dirty="0"/>
              <a:t>(Macpherson &amp; Middlebrooks, 2002)</a:t>
            </a:r>
          </a:p>
          <a:p>
            <a:r>
              <a:rPr lang="en-US" altLang="en-CA" dirty="0"/>
              <a:t>Many other factors which influencing binaural- cue weighting:</a:t>
            </a:r>
          </a:p>
          <a:p>
            <a:pPr marL="0" indent="0">
              <a:buNone/>
            </a:pPr>
            <a:r>
              <a:rPr lang="en-US" altLang="en-CA" dirty="0"/>
              <a:t>            </a:t>
            </a:r>
            <a:r>
              <a:rPr lang="en-US" altLang="en-CA" sz="2000" dirty="0"/>
              <a:t> - Overall Level</a:t>
            </a:r>
            <a:r>
              <a:rPr lang="en-US" altLang="en-CA" dirty="0"/>
              <a:t> </a:t>
            </a:r>
            <a:r>
              <a:rPr lang="en-US" altLang="en-CA" sz="1600" dirty="0"/>
              <a:t>(Deatherage &amp; Hirsh, 1959)</a:t>
            </a:r>
          </a:p>
          <a:p>
            <a:pPr marL="0" indent="0">
              <a:buNone/>
            </a:pPr>
            <a:r>
              <a:rPr lang="en-US" altLang="en-CA" sz="1600" dirty="0"/>
              <a:t>                       -</a:t>
            </a:r>
            <a:r>
              <a:rPr lang="en-US" altLang="en-CA" sz="2000" dirty="0"/>
              <a:t> Active manipulation of one of the cues</a:t>
            </a:r>
            <a:r>
              <a:rPr lang="en-US" altLang="en-CA" dirty="0"/>
              <a:t> </a:t>
            </a:r>
            <a:r>
              <a:rPr lang="en-US" altLang="en-CA" sz="1600" dirty="0"/>
              <a:t>(Lang &amp;Buchner, 2008)</a:t>
            </a:r>
          </a:p>
          <a:p>
            <a:pPr marL="0" indent="0">
              <a:buNone/>
            </a:pPr>
            <a:r>
              <a:rPr lang="en-US" altLang="en-CA" sz="1600" dirty="0"/>
              <a:t>                       - </a:t>
            </a:r>
            <a:r>
              <a:rPr lang="en-US" altLang="en-CA" sz="2000" dirty="0"/>
              <a:t>Room Acoustics </a:t>
            </a:r>
            <a:r>
              <a:rPr lang="en-US" altLang="en-CA" sz="1600" dirty="0"/>
              <a:t>(Rakerd &amp;Hartmann, 2010)</a:t>
            </a:r>
            <a:endParaRPr lang="en-US" altLang="en-CA" dirty="0"/>
          </a:p>
          <a:p>
            <a:r>
              <a:rPr lang="en-US" altLang="en-CA" dirty="0"/>
              <a:t>Studies attempting to induce a change in binaural cue weighting produced mixed results:</a:t>
            </a:r>
          </a:p>
          <a:p>
            <a:pPr marL="0" indent="0">
              <a:buNone/>
            </a:pPr>
            <a:r>
              <a:rPr lang="en-US" altLang="en-CA" dirty="0"/>
              <a:t>             - </a:t>
            </a:r>
            <a:r>
              <a:rPr lang="en-US" altLang="en-CA" sz="2220" dirty="0"/>
              <a:t>No reweighting effect </a:t>
            </a:r>
            <a:r>
              <a:rPr lang="en-US" altLang="en-CA" sz="1780" dirty="0"/>
              <a:t>(Jeffress &amp; McFaddeen, 1971)</a:t>
            </a:r>
            <a:endParaRPr lang="en-US" altLang="en-CA" dirty="0"/>
          </a:p>
          <a:p>
            <a:pPr marL="0" indent="0">
              <a:buNone/>
            </a:pPr>
            <a:r>
              <a:rPr lang="en-US" altLang="en-CA" dirty="0"/>
              <a:t>             - </a:t>
            </a:r>
            <a:r>
              <a:rPr lang="en-US" altLang="en-CA" sz="2220" dirty="0"/>
              <a:t>ILD weights increased, but ITD weights did not</a:t>
            </a:r>
            <a:r>
              <a:rPr lang="en-US" altLang="en-CA" dirty="0"/>
              <a:t> </a:t>
            </a:r>
            <a:r>
              <a:rPr lang="en-US" altLang="en-CA" sz="1780" dirty="0"/>
              <a:t>(Kumpik et al, 2019)</a:t>
            </a:r>
            <a:endParaRPr lang="en-US" altLang="en-CA" dirty="0"/>
          </a:p>
          <a:p>
            <a:pPr marL="0" indent="0">
              <a:buNone/>
            </a:pPr>
            <a:r>
              <a:rPr lang="en-US" altLang="en-CA" dirty="0"/>
              <a:t>             - </a:t>
            </a:r>
            <a:r>
              <a:rPr lang="en-US" altLang="en-CA" sz="2220" dirty="0"/>
              <a:t>Reweighting induced in both directions </a:t>
            </a:r>
            <a:r>
              <a:rPr lang="en-US" altLang="en-CA" sz="1780" dirty="0"/>
              <a:t>(Klingle, Kopco &amp; Laback)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t>Aim</a:t>
            </a:r>
            <a:endParaRPr lang="en-CA" dirty="0"/>
          </a:p>
        </p:txBody>
      </p:sp>
      <p:sp>
        <p:nvSpPr>
          <p:cNvPr id="3" name="Zástupný objekt pre obsah 2"/>
          <p:cNvSpPr>
            <a:spLocks noGrp="1"/>
          </p:cNvSpPr>
          <p:nvPr>
            <p:ph idx="1"/>
          </p:nvPr>
        </p:nvSpPr>
        <p:spPr>
          <a:xfrm>
            <a:off x="838200" y="1825625"/>
            <a:ext cx="10855325" cy="4351655"/>
          </a:xfrm>
        </p:spPr>
        <p:txBody>
          <a:bodyPr>
            <a:noAutofit/>
          </a:bodyPr>
          <a:lstStyle/>
          <a:p>
            <a:pPr marL="0" indent="0" algn="just">
              <a:buNone/>
            </a:pPr>
            <a:endParaRPr lang="en-US" dirty="0" smtClean="0"/>
          </a:p>
          <a:p>
            <a:pPr marL="0" indent="0" algn="just">
              <a:buNone/>
            </a:pPr>
            <a:r>
              <a:rPr lang="en-US" dirty="0" smtClean="0"/>
              <a:t>This study propose simpler reweighting the cues using left/right discrimination task which further don’t require sophisticated equipment (VR headset).</a:t>
            </a:r>
          </a:p>
          <a:p>
            <a:pPr marL="0" indent="0" algn="just">
              <a:buNone/>
            </a:pPr>
            <a:endParaRPr lang="en-CA" dirty="0" smtClean="0"/>
          </a:p>
          <a:p>
            <a:pPr marL="0" indent="0" algn="just">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161947"/>
          </a:xfrm>
        </p:spPr>
        <p:txBody>
          <a:bodyPr/>
          <a:lstStyle/>
          <a:p>
            <a:pPr algn="ctr"/>
            <a:r>
              <a:rPr lang="en-US" dirty="0" smtClean="0"/>
              <a:t>         Methods </a:t>
            </a:r>
            <a:endParaRPr lang="en-US" sz="2000" dirty="0" smtClean="0"/>
          </a:p>
        </p:txBody>
      </p:sp>
      <p:sp>
        <p:nvSpPr>
          <p:cNvPr id="3" name="Zástupný objekt pre obsah 2"/>
          <p:cNvSpPr>
            <a:spLocks noGrp="1"/>
          </p:cNvSpPr>
          <p:nvPr>
            <p:ph idx="1"/>
          </p:nvPr>
        </p:nvSpPr>
        <p:spPr>
          <a:xfrm>
            <a:off x="838200" y="896620"/>
            <a:ext cx="10791190" cy="5961380"/>
          </a:xfrm>
        </p:spPr>
        <p:txBody>
          <a:bodyPr>
            <a:normAutofit lnSpcReduction="10000"/>
          </a:bodyPr>
          <a:lstStyle/>
          <a:p>
            <a:r>
              <a:rPr lang="en-US" dirty="0" smtClean="0"/>
              <a:t>Three groups:</a:t>
            </a:r>
          </a:p>
          <a:p>
            <a:pPr marL="694055"/>
            <a:r>
              <a:rPr lang="en-US" sz="2000" dirty="0" smtClean="0"/>
              <a:t>Training group (n = 10): Feedback congruent with ILDs (</a:t>
            </a:r>
            <a:r>
              <a:rPr lang="en-US" sz="2000" dirty="0" smtClean="0">
                <a:sym typeface="+mn-ea"/>
              </a:rPr>
              <a:t>Data as collected during Maike study)</a:t>
            </a:r>
          </a:p>
          <a:p>
            <a:pPr marL="694055"/>
            <a:r>
              <a:rPr lang="en-US" sz="2000" dirty="0" smtClean="0">
                <a:sym typeface="+mn-ea"/>
              </a:rPr>
              <a:t>Training group (n = 14): Feedback congruent with ITDs</a:t>
            </a:r>
            <a:endParaRPr lang="en-US" sz="2000" dirty="0" smtClean="0"/>
          </a:p>
          <a:p>
            <a:pPr marL="694055"/>
            <a:r>
              <a:rPr lang="en-US" sz="2000" dirty="0" smtClean="0"/>
              <a:t>No-training control group (n = 11) (Data as collected during Maike study)</a:t>
            </a:r>
          </a:p>
          <a:p>
            <a:r>
              <a:rPr lang="en-US" dirty="0" smtClean="0"/>
              <a:t>Auditory stimuli:</a:t>
            </a:r>
          </a:p>
          <a:p>
            <a:pPr marL="694055" indent="-236855"/>
            <a:r>
              <a:rPr lang="en-US" sz="2000" dirty="0" smtClean="0"/>
              <a:t>Narrow-band noise bursts (2-4 kHz)</a:t>
            </a:r>
          </a:p>
          <a:p>
            <a:pPr marL="694055" indent="-236855"/>
            <a:r>
              <a:rPr lang="en-US" sz="2000" dirty="0" smtClean="0"/>
              <a:t>Independent combinations of ITDs and ILDs</a:t>
            </a:r>
          </a:p>
          <a:p>
            <a:r>
              <a:rPr lang="en-US" dirty="0" smtClean="0"/>
              <a:t>Testing on 3 consecutive days:</a:t>
            </a:r>
          </a:p>
          <a:p>
            <a:pPr marL="738505" indent="-339725"/>
            <a:r>
              <a:rPr lang="en-US" sz="2000" dirty="0" smtClean="0"/>
              <a:t>Day1: </a:t>
            </a:r>
            <a:r>
              <a:rPr lang="en-US" sz="2000" dirty="0" smtClean="0">
                <a:solidFill>
                  <a:srgbClr val="C00000"/>
                </a:solidFill>
              </a:rPr>
              <a:t>Pretest</a:t>
            </a:r>
            <a:r>
              <a:rPr lang="en-US" sz="2000" dirty="0" smtClean="0"/>
              <a:t> (both groups) + </a:t>
            </a:r>
            <a:r>
              <a:rPr lang="en-US" sz="2000" dirty="0" smtClean="0">
                <a:solidFill>
                  <a:srgbClr val="0070C0"/>
                </a:solidFill>
              </a:rPr>
              <a:t>1</a:t>
            </a:r>
            <a:r>
              <a:rPr lang="en-US" sz="2000" baseline="30000" dirty="0" smtClean="0">
                <a:solidFill>
                  <a:srgbClr val="0070C0"/>
                </a:solidFill>
              </a:rPr>
              <a:t>st</a:t>
            </a:r>
            <a:r>
              <a:rPr lang="en-US" sz="2000" dirty="0" smtClean="0">
                <a:solidFill>
                  <a:srgbClr val="0070C0"/>
                </a:solidFill>
              </a:rPr>
              <a:t> training session </a:t>
            </a:r>
            <a:r>
              <a:rPr lang="en-US" sz="2000" dirty="0" smtClean="0"/>
              <a:t>(training group only)</a:t>
            </a:r>
          </a:p>
          <a:p>
            <a:pPr marL="738505" indent="-339725"/>
            <a:r>
              <a:rPr lang="en-US" sz="2000" dirty="0" smtClean="0"/>
              <a:t>Day 2: </a:t>
            </a:r>
            <a:r>
              <a:rPr lang="en-US" sz="2000" dirty="0" smtClean="0">
                <a:solidFill>
                  <a:srgbClr val="0070C0"/>
                </a:solidFill>
              </a:rPr>
              <a:t>2</a:t>
            </a:r>
            <a:r>
              <a:rPr lang="en-US" sz="2000" baseline="30000" dirty="0" smtClean="0">
                <a:solidFill>
                  <a:srgbClr val="0070C0"/>
                </a:solidFill>
              </a:rPr>
              <a:t>nd</a:t>
            </a:r>
            <a:r>
              <a:rPr lang="en-US" sz="2000" dirty="0" smtClean="0">
                <a:solidFill>
                  <a:srgbClr val="0070C0"/>
                </a:solidFill>
              </a:rPr>
              <a:t> training session </a:t>
            </a:r>
            <a:r>
              <a:rPr lang="en-US" sz="2000" dirty="0" smtClean="0"/>
              <a:t>(training group only)</a:t>
            </a:r>
          </a:p>
          <a:p>
            <a:pPr marL="738505" indent="-339725"/>
            <a:r>
              <a:rPr lang="en-US" sz="2000" dirty="0" smtClean="0"/>
              <a:t>Day 3: </a:t>
            </a:r>
            <a:r>
              <a:rPr lang="en-US" sz="2000" dirty="0" smtClean="0">
                <a:solidFill>
                  <a:srgbClr val="0070C0"/>
                </a:solidFill>
              </a:rPr>
              <a:t>3</a:t>
            </a:r>
            <a:r>
              <a:rPr lang="en-US" sz="2000" baseline="30000" dirty="0" smtClean="0">
                <a:solidFill>
                  <a:srgbClr val="0070C0"/>
                </a:solidFill>
              </a:rPr>
              <a:t>rd</a:t>
            </a:r>
            <a:r>
              <a:rPr lang="en-US" sz="2000" dirty="0" smtClean="0">
                <a:solidFill>
                  <a:srgbClr val="0070C0"/>
                </a:solidFill>
              </a:rPr>
              <a:t> training session </a:t>
            </a:r>
            <a:r>
              <a:rPr lang="en-US" sz="2000" dirty="0" smtClean="0"/>
              <a:t>(training group only) + </a:t>
            </a:r>
            <a:r>
              <a:rPr lang="en-US" sz="2000" dirty="0" smtClean="0">
                <a:solidFill>
                  <a:srgbClr val="C00000"/>
                </a:solidFill>
              </a:rPr>
              <a:t>Posttest</a:t>
            </a:r>
            <a:r>
              <a:rPr lang="en-US" sz="2000" dirty="0" smtClean="0"/>
              <a:t> (both groups)</a:t>
            </a:r>
          </a:p>
          <a:p>
            <a:r>
              <a:rPr lang="en-US" sz="2600" dirty="0" smtClean="0"/>
              <a:t>Two-interval, 2AFC left/right discrimination task </a:t>
            </a:r>
          </a:p>
          <a:p>
            <a:pPr marL="694055"/>
            <a:r>
              <a:rPr lang="en-US" sz="2000" dirty="0" smtClean="0"/>
              <a:t>Pre-/Posttest: Constant Stimuli</a:t>
            </a:r>
          </a:p>
          <a:p>
            <a:pPr marL="694055"/>
            <a:r>
              <a:rPr lang="en-US" sz="2000" dirty="0" smtClean="0"/>
              <a:t>Training: 2 down 1 up adaptive staircase procedure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t>Methods – Pre-/Posttest</a:t>
            </a:r>
            <a:endParaRPr lang="en-CA" dirty="0"/>
          </a:p>
        </p:txBody>
      </p:sp>
      <p:pic>
        <p:nvPicPr>
          <p:cNvPr id="4" name="Zástupný objekt pre obsah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04721" y="1690688"/>
            <a:ext cx="7582557" cy="3337849"/>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Methods – Pre-/Posttest</a:t>
            </a:r>
            <a:endParaRPr lang="en-CA" dirty="0"/>
          </a:p>
        </p:txBody>
      </p:sp>
      <p:sp>
        <p:nvSpPr>
          <p:cNvPr id="3" name="Zástupný objekt pre obsah 2"/>
          <p:cNvSpPr>
            <a:spLocks noGrp="1"/>
          </p:cNvSpPr>
          <p:nvPr>
            <p:ph idx="1"/>
          </p:nvPr>
        </p:nvSpPr>
        <p:spPr/>
        <p:txBody>
          <a:bodyPr/>
          <a:lstStyle/>
          <a:p>
            <a:pPr marL="0" indent="0">
              <a:buNone/>
            </a:pPr>
            <a:r>
              <a:rPr lang="en-US" dirty="0" smtClean="0"/>
              <a:t>1</a:t>
            </a:r>
            <a:r>
              <a:rPr lang="en-US" baseline="30000" dirty="0" smtClean="0"/>
              <a:t>st</a:t>
            </a:r>
            <a:r>
              <a:rPr lang="en-US" dirty="0" smtClean="0"/>
              <a:t> stimulus</a:t>
            </a:r>
            <a:endParaRPr lang="en-CA" dirty="0"/>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4721" y="2332369"/>
            <a:ext cx="7582557" cy="333784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Methods – Pre-/Posttest</a:t>
            </a:r>
            <a:endParaRPr lang="en-CA" dirty="0"/>
          </a:p>
        </p:txBody>
      </p:sp>
      <p:sp>
        <p:nvSpPr>
          <p:cNvPr id="3" name="Zástupný objekt pre obsah 2"/>
          <p:cNvSpPr>
            <a:spLocks noGrp="1"/>
          </p:cNvSpPr>
          <p:nvPr>
            <p:ph idx="1"/>
          </p:nvPr>
        </p:nvSpPr>
        <p:spPr/>
        <p:txBody>
          <a:bodyPr/>
          <a:lstStyle/>
          <a:p>
            <a:pPr marL="0" indent="0">
              <a:buNone/>
            </a:pPr>
            <a:r>
              <a:rPr lang="en-US" dirty="0" smtClean="0"/>
              <a:t>2</a:t>
            </a:r>
            <a:r>
              <a:rPr lang="en-US" baseline="30000" dirty="0" smtClean="0"/>
              <a:t>nd</a:t>
            </a:r>
            <a:r>
              <a:rPr lang="en-US" dirty="0" smtClean="0"/>
              <a:t> stimulus </a:t>
            </a:r>
            <a:endParaRPr lang="en-CA" dirty="0"/>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6322" y="2374283"/>
            <a:ext cx="5959356" cy="325402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t>Task – Pre- /Posttest</a:t>
            </a:r>
            <a:endParaRPr lang="en-CA" dirty="0"/>
          </a:p>
        </p:txBody>
      </p:sp>
      <p:pic>
        <p:nvPicPr>
          <p:cNvPr id="4" name="Zástupný objekt pre obsah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74493" y="2065646"/>
            <a:ext cx="5243014" cy="3871295"/>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1072</Words>
  <Application>Microsoft Office PowerPoint</Application>
  <PresentationFormat>Widescreen</PresentationFormat>
  <Paragraphs>89</Paragraphs>
  <Slides>15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Calibri Light (Headings)</vt:lpstr>
      <vt:lpstr>Motív Office</vt:lpstr>
      <vt:lpstr>Discrimination Training and Reweighting of Interaural Level vs. Time Difference Cues   </vt:lpstr>
      <vt:lpstr>Background </vt:lpstr>
      <vt:lpstr>Backgraound </vt:lpstr>
      <vt:lpstr>Aim</vt:lpstr>
      <vt:lpstr>         Methods </vt:lpstr>
      <vt:lpstr>Methods – Pre-/Posttest</vt:lpstr>
      <vt:lpstr>Methods – Pre-/Posttest</vt:lpstr>
      <vt:lpstr>Methods – Pre-/Posttest</vt:lpstr>
      <vt:lpstr>Task – Pre- /Posttest</vt:lpstr>
      <vt:lpstr>Methods - Training</vt:lpstr>
      <vt:lpstr>Methods - Training</vt:lpstr>
      <vt:lpstr>Task - Training</vt:lpstr>
      <vt:lpstr>Results</vt:lpstr>
      <vt:lpstr>Results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Plasticity in human sound localization induced by  compressed vision.</dc:title>
  <dc:creator>Kog Neuro</dc:creator>
  <cp:lastModifiedBy>Udbhav Singhal</cp:lastModifiedBy>
  <cp:revision>50</cp:revision>
  <dcterms:created xsi:type="dcterms:W3CDTF">2015-08-04T12:20:00Z</dcterms:created>
  <dcterms:modified xsi:type="dcterms:W3CDTF">2022-11-11T09:54:49Z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B018BEF0EF4A47C39E43E4C44669BEF7</vt:lpwstr>
  </property>
  <property fmtid="{D5CDD505-2E9C-101B-9397-08002B2CF9AE}" pid="3" name="KSOProductBuildVer">
    <vt:lpwstr>1033-11.2.0.11341</vt:lpwstr>
  </property>
</Properties>
</file>